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3" r:id="rId4"/>
    <p:sldId id="264" r:id="rId5"/>
    <p:sldId id="265" r:id="rId6"/>
    <p:sldId id="269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F"/>
    <a:srgbClr val="97000B"/>
    <a:srgbClr val="0041B6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lasnaocinka.com.ua/uk/article/yak-pisati-ese.html" TargetMode="External"/><Relationship Id="rId2" Type="http://schemas.openxmlformats.org/officeDocument/2006/relationships/hyperlink" Target="https://studfiles.net/preview/2412533/page: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5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99361" y="1569720"/>
            <a:ext cx="6118860" cy="2026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Як навчити писати та оцінити есе</a:t>
            </a:r>
            <a:endParaRPr lang="en-US" sz="44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060" y="426720"/>
            <a:ext cx="483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Комунальна установа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Центр професійного розвитку педагогічних працівників Вінницької міської ради»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41"/>
            <a:ext cx="7772400" cy="2735580"/>
          </a:xfrm>
        </p:spPr>
        <p:txBody>
          <a:bodyPr>
            <a:normAutofit/>
          </a:bodyPr>
          <a:lstStyle/>
          <a:p>
            <a:pPr indent="450215">
              <a:lnSpc>
                <a:spcPct val="110000"/>
              </a:lnSpc>
              <a:spcAft>
                <a:spcPts val="0"/>
              </a:spcAft>
            </a:pPr>
            <a:r>
              <a:rPr lang="uk-UA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uk-UA" sz="1800" b="1" dirty="0" smtClean="0">
                <a:latin typeface="Times New Roman"/>
                <a:ea typeface="Calibri"/>
                <a:cs typeface="Times New Roman"/>
              </a:rPr>
            </a:br>
            <a:r>
              <a:rPr lang="uk-UA" sz="2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Есе </a:t>
            </a:r>
            <a:r>
              <a:rPr lang="uk-UA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(з </a:t>
            </a:r>
            <a:r>
              <a:rPr lang="uk-UA" sz="22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фр</a:t>
            </a:r>
            <a:r>
              <a:rPr lang="uk-UA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 «</a:t>
            </a:r>
            <a:r>
              <a:rPr lang="uk-UA" sz="22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un</a:t>
            </a:r>
            <a:r>
              <a:rPr lang="uk-UA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essai</a:t>
            </a:r>
            <a:r>
              <a:rPr lang="uk-UA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 - спроба, нарис) </a:t>
            </a:r>
            <a:r>
              <a:rPr lang="uk-UA" sz="22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uk-UA" sz="2200" b="1" i="1" dirty="0">
                <a:latin typeface="Times New Roman"/>
                <a:ea typeface="Calibri"/>
                <a:cs typeface="Times New Roman"/>
              </a:rPr>
              <a:t>це прозовий твір на філософську, мистецьку, історичну або іншу тематику, у якому вільно викладено особисті міркування автора </a:t>
            </a:r>
            <a:r>
              <a:rPr lang="uk-UA" sz="2200" b="1" i="1" dirty="0" smtClean="0">
                <a:latin typeface="Times New Roman"/>
                <a:ea typeface="Calibri"/>
                <a:cs typeface="Times New Roman"/>
              </a:rPr>
              <a:t>про події, </a:t>
            </a:r>
            <a:r>
              <a:rPr lang="uk-UA" sz="2200" b="1" i="1" dirty="0">
                <a:latin typeface="Times New Roman"/>
                <a:ea typeface="Calibri"/>
                <a:cs typeface="Times New Roman"/>
              </a:rPr>
              <a:t>чиїсь  думки, вчинок, його погляд на певну проблему.</a:t>
            </a:r>
            <a:r>
              <a:rPr lang="uk-UA" sz="1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latin typeface="Calibri"/>
                <a:ea typeface="Calibri"/>
                <a:cs typeface="Times New Roman"/>
              </a:rPr>
            </a:br>
            <a:endParaRPr lang="ru-RU" sz="1800" b="1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Види есе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Вільне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здобувачі пишуть на уроці впродовж 10-15 хв.;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Формальне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– виконується протягом 45 хв., або вдома, об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єм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1-2 сторінки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3"/>
          <p:cNvSpPr>
            <a:spLocks noChangeArrowheads="1"/>
          </p:cNvSpPr>
          <p:nvPr/>
        </p:nvSpPr>
        <p:spPr bwMode="gray">
          <a:xfrm>
            <a:off x="709917" y="2327810"/>
            <a:ext cx="797688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Розвиває критичне мислення, навички дискусії, самооцінку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gray">
          <a:xfrm>
            <a:off x="640068" y="3070762"/>
            <a:ext cx="817627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Діагностує рівень знань, вміння міркувати, грамотно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від себе викладати думку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gray">
          <a:xfrm>
            <a:off x="709917" y="3826154"/>
            <a:ext cx="810642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Формує та  виражає цінності, власну позицію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gray">
          <a:xfrm>
            <a:off x="507987" y="4578946"/>
            <a:ext cx="826771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Комплексно формує ключові та предметні компетентності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42" y="114301"/>
            <a:ext cx="7886700" cy="133773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6CFF"/>
                </a:solidFill>
                <a:latin typeface="Times New Roman" pitchFamily="18" charset="0"/>
                <a:cs typeface="Times New Roman" pitchFamily="18" charset="0"/>
              </a:rPr>
              <a:t>Есе на  історичну, громадянську тему</a:t>
            </a:r>
            <a:endParaRPr lang="ru-RU" sz="3200" b="1" dirty="0">
              <a:solidFill>
                <a:srgbClr val="006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640068" y="1543586"/>
            <a:ext cx="804673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709917" y="1616611"/>
            <a:ext cx="7809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Вчить досліджувати, аналізувати інтерпретувати, робити висновки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87642" y="1588036"/>
            <a:ext cx="422275" cy="473075"/>
            <a:chOff x="1415" y="1276"/>
            <a:chExt cx="266" cy="298"/>
          </a:xfrm>
        </p:grpSpPr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10" name="Picture 5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F9900">
                      <a:gamma/>
                      <a:shade val="63529"/>
                      <a:invGamma/>
                    </a:srgbClr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" name="Picture 60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61"/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287642" y="2381786"/>
            <a:ext cx="422275" cy="473075"/>
            <a:chOff x="1414" y="1776"/>
            <a:chExt cx="266" cy="298"/>
          </a:xfrm>
        </p:grpSpPr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1414" y="1776"/>
              <a:ext cx="266" cy="298"/>
              <a:chOff x="1415" y="1276"/>
              <a:chExt cx="266" cy="298"/>
            </a:xfrm>
          </p:grpSpPr>
          <p:pic>
            <p:nvPicPr>
              <p:cNvPr id="20" name="Picture 64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FCF71A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6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CF71A">
                      <a:gamma/>
                      <a:shade val="63529"/>
                      <a:invGamma/>
                    </a:srgbClr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" name="Picture 67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68"/>
            <p:cNvSpPr txBox="1">
              <a:spLocks noChangeArrowheads="1"/>
            </p:cNvSpPr>
            <p:nvPr/>
          </p:nvSpPr>
          <p:spPr bwMode="gray">
            <a:xfrm>
              <a:off x="1440" y="17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287642" y="3127911"/>
            <a:ext cx="422275" cy="473075"/>
            <a:chOff x="1416" y="2246"/>
            <a:chExt cx="266" cy="298"/>
          </a:xfrm>
        </p:grpSpPr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1435" y="22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9" name="Group 71"/>
            <p:cNvGrpSpPr>
              <a:grpSpLocks/>
            </p:cNvGrpSpPr>
            <p:nvPr/>
          </p:nvGrpSpPr>
          <p:grpSpPr bwMode="auto">
            <a:xfrm>
              <a:off x="1416" y="2246"/>
              <a:ext cx="266" cy="298"/>
              <a:chOff x="1415" y="1276"/>
              <a:chExt cx="266" cy="298"/>
            </a:xfrm>
          </p:grpSpPr>
          <p:pic>
            <p:nvPicPr>
              <p:cNvPr id="31" name="Picture 72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 73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Oval 74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10E470">
                      <a:gamma/>
                      <a:shade val="63529"/>
                      <a:invGamma/>
                    </a:srgbClr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4" name="Picture 75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 Box 76"/>
            <p:cNvSpPr txBox="1">
              <a:spLocks noChangeArrowheads="1"/>
            </p:cNvSpPr>
            <p:nvPr/>
          </p:nvSpPr>
          <p:spPr bwMode="gray">
            <a:xfrm>
              <a:off x="1442" y="226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8" name="Group 77"/>
          <p:cNvGrpSpPr>
            <a:grpSpLocks/>
          </p:cNvGrpSpPr>
          <p:nvPr/>
        </p:nvGrpSpPr>
        <p:grpSpPr bwMode="auto">
          <a:xfrm>
            <a:off x="287642" y="3889911"/>
            <a:ext cx="422275" cy="473075"/>
            <a:chOff x="1414" y="2726"/>
            <a:chExt cx="266" cy="298"/>
          </a:xfrm>
        </p:grpSpPr>
        <p:sp>
          <p:nvSpPr>
            <p:cNvPr id="39" name="Text Box 78"/>
            <p:cNvSpPr txBox="1">
              <a:spLocks noChangeArrowheads="1"/>
            </p:cNvSpPr>
            <p:nvPr/>
          </p:nvSpPr>
          <p:spPr bwMode="gray">
            <a:xfrm>
              <a:off x="1435" y="274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40" name="Group 79"/>
            <p:cNvGrpSpPr>
              <a:grpSpLocks/>
            </p:cNvGrpSpPr>
            <p:nvPr/>
          </p:nvGrpSpPr>
          <p:grpSpPr bwMode="auto">
            <a:xfrm>
              <a:off x="1414" y="2726"/>
              <a:ext cx="266" cy="298"/>
              <a:chOff x="1415" y="1276"/>
              <a:chExt cx="266" cy="298"/>
            </a:xfrm>
          </p:grpSpPr>
          <p:pic>
            <p:nvPicPr>
              <p:cNvPr id="42" name="Picture 80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8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CA55F9"/>
                  </a:gs>
                  <a:gs pos="100000">
                    <a:srgbClr val="CA55F9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8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CA55F9">
                      <a:gamma/>
                      <a:shade val="63529"/>
                      <a:invGamma/>
                    </a:srgbClr>
                  </a:gs>
                  <a:gs pos="100000">
                    <a:srgbClr val="CA55F9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5" name="Picture 83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 Box 84"/>
            <p:cNvSpPr txBox="1">
              <a:spLocks noChangeArrowheads="1"/>
            </p:cNvSpPr>
            <p:nvPr/>
          </p:nvSpPr>
          <p:spPr bwMode="gray">
            <a:xfrm>
              <a:off x="1440" y="274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9" name="Group 85"/>
          <p:cNvGrpSpPr>
            <a:grpSpLocks/>
          </p:cNvGrpSpPr>
          <p:nvPr/>
        </p:nvGrpSpPr>
        <p:grpSpPr bwMode="auto">
          <a:xfrm>
            <a:off x="287642" y="4651911"/>
            <a:ext cx="422275" cy="473075"/>
            <a:chOff x="1414" y="3206"/>
            <a:chExt cx="266" cy="298"/>
          </a:xfrm>
        </p:grpSpPr>
        <p:grpSp>
          <p:nvGrpSpPr>
            <p:cNvPr id="50" name="Group 86"/>
            <p:cNvGrpSpPr>
              <a:grpSpLocks/>
            </p:cNvGrpSpPr>
            <p:nvPr/>
          </p:nvGrpSpPr>
          <p:grpSpPr bwMode="auto">
            <a:xfrm>
              <a:off x="1414" y="3206"/>
              <a:ext cx="266" cy="298"/>
              <a:chOff x="1415" y="1276"/>
              <a:chExt cx="266" cy="298"/>
            </a:xfrm>
          </p:grpSpPr>
          <p:pic>
            <p:nvPicPr>
              <p:cNvPr id="52" name="Picture 8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Oval 8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4D98E3"/>
                  </a:gs>
                  <a:gs pos="100000">
                    <a:srgbClr val="4D98E3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Oval 8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4D98E3">
                      <a:gamma/>
                      <a:shade val="63529"/>
                      <a:invGamma/>
                    </a:srgbClr>
                  </a:gs>
                  <a:gs pos="100000">
                    <a:srgbClr val="4D98E3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5" name="Picture 90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 Box 91"/>
            <p:cNvSpPr txBox="1">
              <a:spLocks noChangeArrowheads="1"/>
            </p:cNvSpPr>
            <p:nvPr/>
          </p:nvSpPr>
          <p:spPr bwMode="gray">
            <a:xfrm>
              <a:off x="1440" y="322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49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Критерії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добору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есе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Актуальність, новизна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Відсутність текстового готового матеріалу в Інтернеті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Формує ціннісне ставлення до обговорюваної події, діяльності особистості .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Попередньо на уроці проблема викликала дискусію, а тому  потребує обговорення на загал</a:t>
            </a:r>
            <a:r>
              <a:rPr lang="uk-UA" dirty="0" smtClean="0"/>
              <a:t>.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 есе рекомендована Програмою  курсу.</a:t>
            </a:r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75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есе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Вступ/теза або гіпотеза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оже бути цитата з посиланням на джерело, її коментар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Основна частина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документовані аргументи, дослідження на тезу;</a:t>
            </a:r>
          </a:p>
          <a:p>
            <a:pPr>
              <a:buFontTx/>
              <a:buChar char="-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дне завершене судження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один/два аргументи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думка автора на основі попередніх суджень;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 –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язково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5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Етапи створення есе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112520"/>
            <a:ext cx="7869891" cy="5064443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1.Опрацювання /підбір джерел із посібників , довідників,  Інтернету.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потреби-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повторне опрацювання матеріалу  викладеного в шкільному підручнику.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2.Планування роботи над есе за структурою.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3.Написання есе (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формальне - бажано спочатку на чернетці)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4.Перевірка щодо аргументації, логічного викладу, відповідності джерел наведеній позиції, суджень – висновкам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виправлення граматичних помилок.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3"/>
          <p:cNvSpPr>
            <a:spLocks noChangeArrowheads="1"/>
          </p:cNvSpPr>
          <p:nvPr/>
        </p:nvSpPr>
        <p:spPr bwMode="gray">
          <a:xfrm>
            <a:off x="709917" y="2342792"/>
            <a:ext cx="284100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sz="2000" dirty="0" smtClean="0">
                <a:solidFill>
                  <a:prstClr val="black"/>
                </a:solidFill>
              </a:rPr>
              <a:t>     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аргументованість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gray">
          <a:xfrm>
            <a:off x="640068" y="3070762"/>
            <a:ext cx="300229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 smtClean="0">
                <a:solidFill>
                  <a:prstClr val="black"/>
                </a:solidFill>
              </a:rPr>
              <a:t>            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достовірність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gray">
          <a:xfrm>
            <a:off x="640068" y="3843079"/>
            <a:ext cx="300229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новизна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gray">
          <a:xfrm>
            <a:off x="647688" y="4556939"/>
            <a:ext cx="299467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грамотність, логічність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Критерії оцінювання есе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647688" y="1543586"/>
            <a:ext cx="290323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709917" y="1616611"/>
            <a:ext cx="7809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0000"/>
                </a:solidFill>
              </a:rPr>
              <a:t>   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відповідність темі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87642" y="1588036"/>
            <a:ext cx="422275" cy="473075"/>
            <a:chOff x="1415" y="1276"/>
            <a:chExt cx="266" cy="298"/>
          </a:xfrm>
        </p:grpSpPr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10" name="Picture 5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F9900">
                      <a:gamma/>
                      <a:shade val="63529"/>
                      <a:invGamma/>
                    </a:srgbClr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13" name="Picture 60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61"/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287642" y="2381786"/>
            <a:ext cx="422275" cy="473075"/>
            <a:chOff x="1414" y="1776"/>
            <a:chExt cx="266" cy="298"/>
          </a:xfrm>
        </p:grpSpPr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1414" y="1776"/>
              <a:ext cx="266" cy="298"/>
              <a:chOff x="1415" y="1276"/>
              <a:chExt cx="266" cy="298"/>
            </a:xfrm>
          </p:grpSpPr>
          <p:pic>
            <p:nvPicPr>
              <p:cNvPr id="20" name="Picture 64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FCF71A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uk-UA" dirty="0" smtClean="0">
                    <a:solidFill>
                      <a:prstClr val="black"/>
                    </a:solidFill>
                  </a:rPr>
                  <a:t>   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val 6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CF71A">
                      <a:gamma/>
                      <a:shade val="63529"/>
                      <a:invGamma/>
                    </a:srgbClr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23" name="Picture 67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68"/>
            <p:cNvSpPr txBox="1">
              <a:spLocks noChangeArrowheads="1"/>
            </p:cNvSpPr>
            <p:nvPr/>
          </p:nvSpPr>
          <p:spPr bwMode="gray">
            <a:xfrm>
              <a:off x="1440" y="17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287642" y="3127911"/>
            <a:ext cx="422275" cy="473075"/>
            <a:chOff x="1416" y="2246"/>
            <a:chExt cx="266" cy="298"/>
          </a:xfrm>
        </p:grpSpPr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1435" y="22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9" name="Group 71"/>
            <p:cNvGrpSpPr>
              <a:grpSpLocks/>
            </p:cNvGrpSpPr>
            <p:nvPr/>
          </p:nvGrpSpPr>
          <p:grpSpPr bwMode="auto">
            <a:xfrm>
              <a:off x="1416" y="2246"/>
              <a:ext cx="266" cy="298"/>
              <a:chOff x="1415" y="1276"/>
              <a:chExt cx="266" cy="298"/>
            </a:xfrm>
          </p:grpSpPr>
          <p:pic>
            <p:nvPicPr>
              <p:cNvPr id="31" name="Picture 72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 73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74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10E470">
                      <a:gamma/>
                      <a:shade val="63529"/>
                      <a:invGamma/>
                    </a:srgbClr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34" name="Picture 75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 Box 76"/>
            <p:cNvSpPr txBox="1">
              <a:spLocks noChangeArrowheads="1"/>
            </p:cNvSpPr>
            <p:nvPr/>
          </p:nvSpPr>
          <p:spPr bwMode="gray">
            <a:xfrm>
              <a:off x="1442" y="226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8" name="Group 77"/>
          <p:cNvGrpSpPr>
            <a:grpSpLocks/>
          </p:cNvGrpSpPr>
          <p:nvPr/>
        </p:nvGrpSpPr>
        <p:grpSpPr bwMode="auto">
          <a:xfrm>
            <a:off x="287642" y="3889911"/>
            <a:ext cx="422275" cy="473075"/>
            <a:chOff x="1414" y="2726"/>
            <a:chExt cx="266" cy="298"/>
          </a:xfrm>
        </p:grpSpPr>
        <p:sp>
          <p:nvSpPr>
            <p:cNvPr id="39" name="Text Box 78"/>
            <p:cNvSpPr txBox="1">
              <a:spLocks noChangeArrowheads="1"/>
            </p:cNvSpPr>
            <p:nvPr/>
          </p:nvSpPr>
          <p:spPr bwMode="gray">
            <a:xfrm>
              <a:off x="1435" y="274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40" name="Group 79"/>
            <p:cNvGrpSpPr>
              <a:grpSpLocks/>
            </p:cNvGrpSpPr>
            <p:nvPr/>
          </p:nvGrpSpPr>
          <p:grpSpPr bwMode="auto">
            <a:xfrm>
              <a:off x="1414" y="2726"/>
              <a:ext cx="266" cy="298"/>
              <a:chOff x="1415" y="1276"/>
              <a:chExt cx="266" cy="298"/>
            </a:xfrm>
          </p:grpSpPr>
          <p:pic>
            <p:nvPicPr>
              <p:cNvPr id="42" name="Picture 80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8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CA55F9"/>
                  </a:gs>
                  <a:gs pos="100000">
                    <a:srgbClr val="CA55F9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8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CA55F9">
                      <a:gamma/>
                      <a:shade val="63529"/>
                      <a:invGamma/>
                    </a:srgbClr>
                  </a:gs>
                  <a:gs pos="100000">
                    <a:srgbClr val="CA55F9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45" name="Picture 83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 Box 84"/>
            <p:cNvSpPr txBox="1">
              <a:spLocks noChangeArrowheads="1"/>
            </p:cNvSpPr>
            <p:nvPr/>
          </p:nvSpPr>
          <p:spPr bwMode="gray">
            <a:xfrm>
              <a:off x="1440" y="274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9" name="Group 85"/>
          <p:cNvGrpSpPr>
            <a:grpSpLocks/>
          </p:cNvGrpSpPr>
          <p:nvPr/>
        </p:nvGrpSpPr>
        <p:grpSpPr bwMode="auto">
          <a:xfrm>
            <a:off x="287642" y="4651911"/>
            <a:ext cx="422275" cy="473075"/>
            <a:chOff x="1414" y="3206"/>
            <a:chExt cx="266" cy="298"/>
          </a:xfrm>
        </p:grpSpPr>
        <p:grpSp>
          <p:nvGrpSpPr>
            <p:cNvPr id="50" name="Group 86"/>
            <p:cNvGrpSpPr>
              <a:grpSpLocks/>
            </p:cNvGrpSpPr>
            <p:nvPr/>
          </p:nvGrpSpPr>
          <p:grpSpPr bwMode="auto">
            <a:xfrm>
              <a:off x="1414" y="3206"/>
              <a:ext cx="266" cy="298"/>
              <a:chOff x="1415" y="1276"/>
              <a:chExt cx="266" cy="298"/>
            </a:xfrm>
          </p:grpSpPr>
          <p:pic>
            <p:nvPicPr>
              <p:cNvPr id="52" name="Picture 8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Oval 8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4D98E3"/>
                  </a:gs>
                  <a:gs pos="100000">
                    <a:srgbClr val="4D98E3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8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4D98E3">
                      <a:gamma/>
                      <a:shade val="63529"/>
                      <a:invGamma/>
                    </a:srgbClr>
                  </a:gs>
                  <a:gs pos="100000">
                    <a:srgbClr val="4D98E3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55" name="Picture 90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 Box 91"/>
            <p:cNvSpPr txBox="1">
              <a:spLocks noChangeArrowheads="1"/>
            </p:cNvSpPr>
            <p:nvPr/>
          </p:nvSpPr>
          <p:spPr bwMode="gray">
            <a:xfrm>
              <a:off x="1440" y="322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rdh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40" y="2075824"/>
            <a:ext cx="4046220" cy="35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3773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             Корисні посилання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4910" y="858937"/>
            <a:ext cx="7307580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Курилів</a:t>
            </a: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В. І. Методика викладання історії: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Навч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посібник.—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Xарків-Торонто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Ранок-Веста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2008. – с. </a:t>
            </a: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41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Критерії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оцінювання есе //</a:t>
            </a:r>
            <a:r>
              <a:rPr lang="uk-UA" sz="20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ресурс. Режим доступу: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https://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studfiles.net/preview/2412533/page:6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Як писати есе //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Ел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ресурс. Режим доступу: 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http://</a:t>
            </a: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klasnaocinka.com.ua/uk/article/yak-pisati-ese.html</a:t>
            </a:r>
            <a:endParaRPr lang="uk-UA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</a:t>
            </a:r>
            <a:r>
              <a:rPr lang="en-US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</a:t>
            </a: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К.</a:t>
            </a:r>
            <a:r>
              <a:rPr lang="uk-UA" sz="2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Маліцька</a:t>
            </a: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консультант КУ ЦПРПП ВМР</a:t>
            </a:r>
            <a:endParaRPr lang="en-US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rdh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73" y="3429000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8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309</Words>
  <Application>Microsoft Office PowerPoint</Application>
  <PresentationFormat>Экран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 Есе (з фр. «un essai» - спроба, нарис) – це прозовий твір на філософську, мистецьку, історичну або іншу тематику, у якому вільно викладено особисті міркування автора про події, чиїсь  думки, вчинок, його погляд на певну проблему.  </vt:lpstr>
      <vt:lpstr>Есе на  історичну, громадянську тему</vt:lpstr>
      <vt:lpstr>    Критерії добору тем  для есе</vt:lpstr>
      <vt:lpstr>                  Структура есе</vt:lpstr>
      <vt:lpstr>         Етапи створення есе</vt:lpstr>
      <vt:lpstr>Критерії оцінювання есе</vt:lpstr>
      <vt:lpstr>                 Корисні посилання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rdh</cp:lastModifiedBy>
  <cp:revision>118</cp:revision>
  <dcterms:created xsi:type="dcterms:W3CDTF">2016-11-18T14:12:19Z</dcterms:created>
  <dcterms:modified xsi:type="dcterms:W3CDTF">2020-12-14T12:08:15Z</dcterms:modified>
</cp:coreProperties>
</file>